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993"/>
    <a:srgbClr val="034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8"/>
    <p:restoredTop sz="95505"/>
  </p:normalViewPr>
  <p:slideViewPr>
    <p:cSldViewPr snapToGrid="0">
      <p:cViewPr varScale="1">
        <p:scale>
          <a:sx n="104" d="100"/>
          <a:sy n="104" d="100"/>
        </p:scale>
        <p:origin x="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E8409-E928-0BC4-4B0A-3882E74BD5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F73D01-06F4-D254-0821-049AE256F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377FC2-6AC3-D299-7EC0-0598F5FC7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4CC675-E1DF-E8DD-F83D-A10D2ABC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745EAF-1ACE-0AAF-5D6C-EDF50D62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7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6A16D-8E66-7D27-81AD-E8B0F9FAB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5861D06-7BE9-64EA-1DF8-3773F1E15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475475-0DA9-C736-7639-703AAD086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A47517-6B54-136A-2193-FB7681DAA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B1627E-D22B-23A9-66B1-A4748E3B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8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A73B975-AE90-CDD0-881E-AEBA31967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39B26FF-D51B-7EDE-D6CD-CF9F7321F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532DD9-3436-A66C-7FB2-F808A50E1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25A2A8-A619-2CE5-501A-60791594E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E0CFC5-F704-6E85-35D4-5A483F25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1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5006B6-5586-DDA7-E32B-28A7F10A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C098A7-16BB-2C53-D77F-8281DBAD1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709AEC-1483-FFD4-0FD5-4C7EC2159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0C588E-837C-E8BF-6BF1-B53A71405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075978-C453-C8E2-CEAE-4C267DA1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99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16551-8423-CE67-F078-8FD9E720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85F32D-F6E5-0B84-1707-034CD2A02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7FA45F-CB98-3A14-B9ED-B4D679CAD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EA712B-393F-9AB2-F49B-0C024D036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E4F1BA-8EBD-1C80-2669-AED07054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31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1FDA8-FE8E-2729-C0B5-3C6BE4B9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0B55B0-DF80-2EC1-5905-DE9350816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B5CA31-2BC2-7B22-BC8E-4DD1D4345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23249D-EBAE-287F-7E96-F4C71C6A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46FC7C-92CD-6B1E-E08C-2533CF32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A0C1E5-499C-8F94-61FC-870CE26FF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ABA866-FF14-AA03-23D7-681D94CC0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6803CE-A8FA-FDD3-D865-3A5F66221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EA1416-120A-87BF-470A-67217AFAE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D480EB0-8B1D-081A-9A5E-721F7F85A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8B10AB8-4B90-98AC-8AB2-5E210BB2D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096C6E9-5AC7-A757-819C-5DF850A0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A762770-A35A-4131-8479-AE3106C94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ED9526-82FF-A154-73E2-162735B9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8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E25B82-FFC7-C01C-271E-D686554A4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9854C92-955B-A2FD-F8BF-5B462A192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3F47EED-485C-A9F3-1D30-11F1B8B88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02B2626-34DB-F4E2-7CB1-B7BBD840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33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C2D2C2-FB4A-B83D-5391-FA45A3E7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F9CD55E-ECB1-DBEE-23AC-D61B7E59C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1785D7-5B2D-11F0-95C2-050B4FA2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03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9221F6-6010-3B0A-AE9B-30F4BF3D6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F2115C-7AA7-EE97-3F9B-5FCFCC437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9DCC2AF-3D68-2CB4-E11B-54E983697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0B7D72-662D-0253-DC19-92B2DE3F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97FDDF-7146-8509-564E-6C90250C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97BE0A-0913-CEDE-3997-B0D47DE6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25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07C67-8A05-DAB9-AC94-BD546EF81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F397628-03C7-4CC6-B4DB-DDFF2B8E5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F4579D-B09E-8655-6AB1-77FD2FD47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C27FDD-7097-024A-EFB9-5FF06CB1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2EFD9F-4A8B-1002-A3B1-619AE7DC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402E31-6DE3-D19A-EB2D-D1EA10CA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6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4F967DB-1C16-2C50-D821-648A0EAD6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B3D8B7-6EFA-52A5-32FD-82AE72EF9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B81C9D-E6D6-0C1A-52B9-6B3355FE6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11A94-5895-CA43-971F-CC6238077C1E}" type="datetimeFigureOut">
              <a:rPr lang="en-GB" smtClean="0"/>
              <a:t>08/11/2023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552759-A043-08EC-6B91-7CA5DD0F2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19C694-BA36-B0ED-C5F3-B3F288194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C01CA-AF82-3C44-8740-C91BBA2FFE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5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laria.colombo2@phd.unibocconi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6224908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magine 13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DD7DB6D8-3085-1F1E-4963-8CF910E5E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5D668BD-F568-E81E-6A49-3C5A336E7F2F}"/>
              </a:ext>
            </a:extLst>
          </p:cNvPr>
          <p:cNvSpPr txBox="1"/>
          <p:nvPr/>
        </p:nvSpPr>
        <p:spPr>
          <a:xfrm>
            <a:off x="1276893" y="1328759"/>
            <a:ext cx="107787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224993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Mainstreaming Social Sustainable Development Objectives </a:t>
            </a:r>
          </a:p>
          <a:p>
            <a:r>
              <a:rPr lang="en-US" sz="4000" i="1" dirty="0">
                <a:solidFill>
                  <a:srgbClr val="224993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in the EU Free Trade Agreements</a:t>
            </a:r>
          </a:p>
          <a:p>
            <a:endParaRPr lang="en-US" sz="4800" dirty="0">
              <a:solidFill>
                <a:srgbClr val="224993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r>
              <a:rPr lang="en-US" sz="4000" i="1" dirty="0">
                <a:solidFill>
                  <a:srgbClr val="224993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Possible Legal Implementations in the case of </a:t>
            </a:r>
          </a:p>
          <a:p>
            <a:r>
              <a:rPr lang="en-US" sz="4000" i="1" dirty="0">
                <a:solidFill>
                  <a:srgbClr val="224993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Labour Standards</a:t>
            </a:r>
            <a:endParaRPr lang="it-IT" sz="4000" i="1" dirty="0">
              <a:solidFill>
                <a:srgbClr val="224993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endParaRPr lang="en-GB" sz="48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8B42EFC-17C7-FC69-E9A7-D24FBABBAA79}"/>
              </a:ext>
            </a:extLst>
          </p:cNvPr>
          <p:cNvSpPr txBox="1"/>
          <p:nvPr/>
        </p:nvSpPr>
        <p:spPr>
          <a:xfrm>
            <a:off x="9348243" y="5523288"/>
            <a:ext cx="10778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Garamond" panose="02020404030301010803" pitchFamily="18" charset="0"/>
              </a:rPr>
              <a:t>Ilaria Colombo</a:t>
            </a:r>
          </a:p>
          <a:p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</a:rPr>
              <a:t>PhD Student, Bocconi University</a:t>
            </a:r>
            <a:endParaRPr lang="en-GB" sz="16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2097EB9-0F8A-FE22-9F08-E37F8146824F}"/>
              </a:ext>
            </a:extLst>
          </p:cNvPr>
          <p:cNvSpPr txBox="1"/>
          <p:nvPr/>
        </p:nvSpPr>
        <p:spPr>
          <a:xfrm>
            <a:off x="942383" y="6224908"/>
            <a:ext cx="10778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Garamond" panose="02020404030301010803" pitchFamily="18" charset="0"/>
              </a:rPr>
              <a:t>Sustainable Development as Fundamental Pillar of Economic Governance and Public Affairs</a:t>
            </a:r>
          </a:p>
          <a:p>
            <a:r>
              <a:rPr lang="en-GB" sz="1600" dirty="0">
                <a:latin typeface="Garamond" panose="02020404030301010803" pitchFamily="18" charset="0"/>
              </a:rPr>
              <a:t>9</a:t>
            </a:r>
            <a:r>
              <a:rPr lang="en-GB" sz="1600" baseline="30000" dirty="0">
                <a:latin typeface="Garamond" panose="02020404030301010803" pitchFamily="18" charset="0"/>
              </a:rPr>
              <a:t>th</a:t>
            </a:r>
            <a:r>
              <a:rPr lang="en-GB" sz="1600" dirty="0">
                <a:latin typeface="Garamond" panose="02020404030301010803" pitchFamily="18" charset="0"/>
              </a:rPr>
              <a:t> – 10</a:t>
            </a:r>
            <a:r>
              <a:rPr lang="en-GB" sz="1600" baseline="30000" dirty="0">
                <a:latin typeface="Garamond" panose="02020404030301010803" pitchFamily="18" charset="0"/>
              </a:rPr>
              <a:t>th</a:t>
            </a:r>
            <a:r>
              <a:rPr lang="en-GB" sz="1600" dirty="0">
                <a:latin typeface="Garamond" panose="02020404030301010803" pitchFamily="18" charset="0"/>
              </a:rPr>
              <a:t> November, Ravenna</a:t>
            </a:r>
          </a:p>
        </p:txBody>
      </p:sp>
    </p:spTree>
    <p:extLst>
      <p:ext uri="{BB962C8B-B14F-4D97-AF65-F5344CB8AC3E}">
        <p14:creationId xmlns:p14="http://schemas.microsoft.com/office/powerpoint/2010/main" val="4449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803822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testo 13">
            <a:extLst>
              <a:ext uri="{FF2B5EF4-FFF2-40B4-BE49-F238E27FC236}">
                <a16:creationId xmlns:a16="http://schemas.microsoft.com/office/drawing/2014/main" id="{DD9F1F68-8A62-31A8-7627-D717C5B5EBB0}"/>
              </a:ext>
            </a:extLst>
          </p:cNvPr>
          <p:cNvSpPr txBox="1">
            <a:spLocks/>
          </p:cNvSpPr>
          <p:nvPr/>
        </p:nvSpPr>
        <p:spPr>
          <a:xfrm>
            <a:off x="1256452" y="1291647"/>
            <a:ext cx="10447868" cy="50369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b="1" dirty="0">
                <a:latin typeface="Garamond" panose="02020404030301010803" pitchFamily="18" charset="0"/>
              </a:rPr>
              <a:t> </a:t>
            </a:r>
            <a:r>
              <a:rPr lang="en-GB" sz="2400" dirty="0">
                <a:latin typeface="Garamond" panose="02020404030301010803" pitchFamily="18" charset="0"/>
              </a:rPr>
              <a:t>Latest EU Commission Communication ‘</a:t>
            </a:r>
            <a:r>
              <a:rPr lang="en-GB" sz="2400" b="1" dirty="0">
                <a:latin typeface="Garamond" panose="02020404030301010803" pitchFamily="18" charset="0"/>
              </a:rPr>
              <a:t>The</a:t>
            </a:r>
            <a:r>
              <a:rPr lang="en-GB" sz="2400" dirty="0">
                <a:latin typeface="Garamond" panose="02020404030301010803" pitchFamily="18" charset="0"/>
              </a:rPr>
              <a:t> </a:t>
            </a:r>
            <a:r>
              <a:rPr lang="en-GB" sz="2400" b="1" dirty="0">
                <a:latin typeface="Garamond" panose="02020404030301010803" pitchFamily="18" charset="0"/>
              </a:rPr>
              <a:t>power of trade partnerships: together for green and just economic growth</a:t>
            </a:r>
            <a:r>
              <a:rPr lang="en-GB" sz="2400" dirty="0">
                <a:latin typeface="Garamond" panose="02020404030301010803" pitchFamily="18" charset="0"/>
              </a:rPr>
              <a:t>’ </a:t>
            </a:r>
            <a:r>
              <a:rPr lang="en-GB" sz="1600" dirty="0">
                <a:latin typeface="Garamond" panose="02020404030301010803" pitchFamily="18" charset="0"/>
              </a:rPr>
              <a:t>(June 2022, COM(2022) 409 final)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600" dirty="0">
              <a:latin typeface="Garamond" panose="02020404030301010803" pitchFamily="18" charset="0"/>
            </a:endParaRPr>
          </a:p>
          <a:p>
            <a:pPr marL="514299" lvl="1" indent="0">
              <a:lnSpc>
                <a:spcPct val="100000"/>
              </a:lnSpc>
              <a:buNone/>
            </a:pPr>
            <a:r>
              <a:rPr lang="en-GB" b="1" dirty="0">
                <a:solidFill>
                  <a:srgbClr val="224993"/>
                </a:solidFill>
                <a:latin typeface="Garamond" panose="02020404030301010803" pitchFamily="18" charset="0"/>
              </a:rPr>
              <a:t>-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The goal to pursue through the EU Trade Policy a </a:t>
            </a:r>
            <a:r>
              <a:rPr lang="en-GB" sz="2000" b="1" i="1" dirty="0">
                <a:solidFill>
                  <a:srgbClr val="224993"/>
                </a:solidFill>
                <a:latin typeface="Garamond" panose="02020404030301010803" pitchFamily="18" charset="0"/>
              </a:rPr>
              <a:t>green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and </a:t>
            </a:r>
            <a:r>
              <a:rPr lang="en-GB" sz="2000" b="1" i="1" dirty="0">
                <a:solidFill>
                  <a:srgbClr val="224993"/>
                </a:solidFill>
                <a:latin typeface="Garamond" panose="02020404030301010803" pitchFamily="18" charset="0"/>
              </a:rPr>
              <a:t>just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economic growth</a:t>
            </a:r>
            <a:endParaRPr lang="en-GB" dirty="0">
              <a:solidFill>
                <a:srgbClr val="224993"/>
              </a:solidFill>
              <a:latin typeface="Garamond" panose="02020404030301010803" pitchFamily="18" charset="0"/>
            </a:endParaRPr>
          </a:p>
          <a:p>
            <a:pPr marL="514299" lvl="1" indent="0">
              <a:lnSpc>
                <a:spcPct val="100000"/>
              </a:lnSpc>
              <a:buNone/>
            </a:pPr>
            <a:r>
              <a:rPr lang="en-GB" b="1" dirty="0">
                <a:solidFill>
                  <a:srgbClr val="224993"/>
                </a:solidFill>
                <a:latin typeface="Garamond" panose="02020404030301010803" pitchFamily="18" charset="0"/>
              </a:rPr>
              <a:t>-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Mainstream sustainability </a:t>
            </a:r>
            <a:r>
              <a:rPr lang="en-GB" sz="2000" b="1" i="1" dirty="0">
                <a:solidFill>
                  <a:srgbClr val="224993"/>
                </a:solidFill>
                <a:latin typeface="Garamond" panose="02020404030301010803" pitchFamily="18" charset="0"/>
              </a:rPr>
              <a:t>beyond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 TSDCs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as a new policy priority (Policy Priority 3)</a:t>
            </a:r>
          </a:p>
          <a:p>
            <a:pPr marL="0" indent="0">
              <a:lnSpc>
                <a:spcPct val="100000"/>
              </a:lnSpc>
              <a:buNone/>
            </a:pPr>
            <a:endParaRPr lang="en-GB" sz="18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 But it is the latest Communication </a:t>
            </a:r>
            <a:r>
              <a:rPr lang="en-GB" sz="2400" i="1" dirty="0">
                <a:latin typeface="Garamond" panose="02020404030301010803" pitchFamily="18" charset="0"/>
              </a:rPr>
              <a:t>of</a:t>
            </a:r>
            <a:r>
              <a:rPr lang="en-GB" sz="2400" dirty="0">
                <a:latin typeface="Garamond" panose="02020404030301010803" pitchFamily="18" charset="0"/>
              </a:rPr>
              <a:t> </a:t>
            </a:r>
            <a:r>
              <a:rPr lang="en-GB" sz="2400" i="1" dirty="0">
                <a:latin typeface="Garamond" panose="02020404030301010803" pitchFamily="18" charset="0"/>
              </a:rPr>
              <a:t>several </a:t>
            </a:r>
            <a:r>
              <a:rPr lang="en-GB" sz="2400" dirty="0">
                <a:latin typeface="Garamond" panose="02020404030301010803" pitchFamily="18" charset="0"/>
              </a:rPr>
              <a:t> EU Commission Communications on EU Trade Policy (2006, 2010, 2015, 2018) – a potential turning point?</a:t>
            </a:r>
          </a:p>
          <a:p>
            <a:pPr marL="0" indent="0">
              <a:lnSpc>
                <a:spcPct val="100000"/>
              </a:lnSpc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Global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strategy vs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fragmentated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approach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 Promotional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role vs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tangible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efforts to achieve sustainable development objectives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Which </a:t>
            </a:r>
            <a:r>
              <a:rPr lang="en-GB" sz="2000" b="1" i="1" dirty="0">
                <a:solidFill>
                  <a:srgbClr val="224993"/>
                </a:solidFill>
                <a:latin typeface="Garamond" panose="02020404030301010803" pitchFamily="18" charset="0"/>
              </a:rPr>
              <a:t>legal value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for Sustainable Development in EU FTAs?</a:t>
            </a:r>
            <a:endParaRPr lang="en-GB" dirty="0">
              <a:solidFill>
                <a:srgbClr val="224993"/>
              </a:solidFill>
            </a:endParaRPr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014411-E092-D92C-37B5-35371A556C46}"/>
              </a:ext>
            </a:extLst>
          </p:cNvPr>
          <p:cNvSpPr txBox="1"/>
          <p:nvPr/>
        </p:nvSpPr>
        <p:spPr>
          <a:xfrm>
            <a:off x="1256452" y="129092"/>
            <a:ext cx="10778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Garamond" panose="02020404030301010803" pitchFamily="18" charset="0"/>
              </a:rPr>
              <a:t>SETTING THE SCENE: The New EU Action Plan as the latest EU Commission Communication</a:t>
            </a:r>
            <a:endParaRPr lang="en-GB" sz="2000" dirty="0">
              <a:latin typeface="Garamond" panose="02020404030301010803" pitchFamily="18" charset="0"/>
            </a:endParaRPr>
          </a:p>
        </p:txBody>
      </p:sp>
      <p:pic>
        <p:nvPicPr>
          <p:cNvPr id="4" name="Immagine 3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00140D65-45DE-5C26-D444-A07880D95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5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803822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testo 13">
            <a:extLst>
              <a:ext uri="{FF2B5EF4-FFF2-40B4-BE49-F238E27FC236}">
                <a16:creationId xmlns:a16="http://schemas.microsoft.com/office/drawing/2014/main" id="{DD9F1F68-8A62-31A8-7627-D717C5B5EBB0}"/>
              </a:ext>
            </a:extLst>
          </p:cNvPr>
          <p:cNvSpPr txBox="1">
            <a:spLocks/>
          </p:cNvSpPr>
          <p:nvPr/>
        </p:nvSpPr>
        <p:spPr>
          <a:xfrm>
            <a:off x="1022842" y="6031909"/>
            <a:ext cx="10447868" cy="13004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Is it possible to fill this gap?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solidFill>
                <a:srgbClr val="224993"/>
              </a:solidFill>
            </a:endParaRPr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014411-E092-D92C-37B5-35371A556C46}"/>
              </a:ext>
            </a:extLst>
          </p:cNvPr>
          <p:cNvSpPr txBox="1"/>
          <p:nvPr/>
        </p:nvSpPr>
        <p:spPr>
          <a:xfrm>
            <a:off x="1202870" y="166837"/>
            <a:ext cx="107787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Garamond" panose="02020404030301010803" pitchFamily="18" charset="0"/>
              </a:rPr>
              <a:t>SETTING THE SCENE: Mainstreaming sustainability beyond TSDCs (Policy Priority 3) </a:t>
            </a:r>
          </a:p>
          <a:p>
            <a:endParaRPr lang="en-GB" sz="2000" b="1" dirty="0">
              <a:latin typeface="Garamond" panose="02020404030301010803" pitchFamily="18" charset="0"/>
            </a:endParaRPr>
          </a:p>
          <a:p>
            <a:endParaRPr lang="en-GB" sz="2000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Tabella 8">
            <a:extLst>
              <a:ext uri="{FF2B5EF4-FFF2-40B4-BE49-F238E27FC236}">
                <a16:creationId xmlns:a16="http://schemas.microsoft.com/office/drawing/2014/main" id="{E3BF7CCB-8D40-9DE3-2A78-2A9807577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803162"/>
              </p:ext>
            </p:extLst>
          </p:nvPr>
        </p:nvGraphicFramePr>
        <p:xfrm>
          <a:off x="1421915" y="1173222"/>
          <a:ext cx="9649723" cy="450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133">
                  <a:extLst>
                    <a:ext uri="{9D8B030D-6E8A-4147-A177-3AD203B41FA5}">
                      <a16:colId xmlns:a16="http://schemas.microsoft.com/office/drawing/2014/main" val="3807647238"/>
                    </a:ext>
                  </a:extLst>
                </a:gridCol>
                <a:gridCol w="3148728">
                  <a:extLst>
                    <a:ext uri="{9D8B030D-6E8A-4147-A177-3AD203B41FA5}">
                      <a16:colId xmlns:a16="http://schemas.microsoft.com/office/drawing/2014/main" val="4208572968"/>
                    </a:ext>
                  </a:extLst>
                </a:gridCol>
                <a:gridCol w="2412431">
                  <a:extLst>
                    <a:ext uri="{9D8B030D-6E8A-4147-A177-3AD203B41FA5}">
                      <a16:colId xmlns:a16="http://schemas.microsoft.com/office/drawing/2014/main" val="3163638671"/>
                    </a:ext>
                  </a:extLst>
                </a:gridCol>
                <a:gridCol w="2412431">
                  <a:extLst>
                    <a:ext uri="{9D8B030D-6E8A-4147-A177-3AD203B41FA5}">
                      <a16:colId xmlns:a16="http://schemas.microsoft.com/office/drawing/2014/main" val="2635728598"/>
                    </a:ext>
                  </a:extLst>
                </a:gridCol>
              </a:tblGrid>
              <a:tr h="980950">
                <a:tc>
                  <a:txBody>
                    <a:bodyPr/>
                    <a:lstStyle/>
                    <a:p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aramond" panose="02020404030301010803" pitchFamily="18" charset="0"/>
                        </a:rPr>
                        <a:t>ENVIRONMENTAL DIMENSION</a:t>
                      </a: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aramond" panose="02020404030301010803" pitchFamily="18" charset="0"/>
                        </a:rPr>
                        <a:t>SOCIAL AND ENVIRONMENTAL DIMENSION</a:t>
                      </a:r>
                    </a:p>
                  </a:txBody>
                  <a:tcPr>
                    <a:solidFill>
                      <a:srgbClr val="00B0F0">
                        <a:alpha val="3327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Garamond" panose="02020404030301010803" pitchFamily="18" charset="0"/>
                        </a:rPr>
                        <a:t>SOCIAL DIMENSION</a:t>
                      </a:r>
                    </a:p>
                  </a:txBody>
                  <a:tcPr>
                    <a:solidFill>
                      <a:srgbClr val="FFC000">
                        <a:alpha val="5444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386235"/>
                  </a:ext>
                </a:extLst>
              </a:tr>
              <a:tr h="1884592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Garamond" panose="02020404030301010803" pitchFamily="18" charset="0"/>
                      </a:endParaRPr>
                    </a:p>
                    <a:p>
                      <a:pPr algn="ctr"/>
                      <a:endParaRPr lang="en-GB" sz="1600" b="1" dirty="0"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en-GB" sz="1600" b="1" dirty="0">
                          <a:latin typeface="Garamond" panose="02020404030301010803" pitchFamily="18" charset="0"/>
                        </a:rPr>
                        <a:t>Chapters</a:t>
                      </a:r>
                      <a:r>
                        <a:rPr lang="en-GB" sz="1600" dirty="0">
                          <a:latin typeface="Garamond" panose="02020404030301010803" pitchFamily="18" charset="0"/>
                        </a:rPr>
                        <a:t> in the FTAs beyond TSDCs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50" b="0" kern="1200" noProof="0" dirty="0">
                        <a:solidFill>
                          <a:schemeClr val="dk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50" b="0" kern="1200" noProof="0" dirty="0">
                        <a:solidFill>
                          <a:schemeClr val="dk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b="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Prioritize </a:t>
                      </a:r>
                      <a:r>
                        <a:rPr lang="en-GB" sz="1350" b="1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liberalisation of environmental goods and services</a:t>
                      </a:r>
                      <a:r>
                        <a:rPr lang="en-GB" sz="1350" b="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, in particular of renewable energy and energy efficiency, raw materials and goods needed for the green transition (e.g., Energy and Raw materials)</a:t>
                      </a:r>
                      <a:endParaRPr lang="en-GB" b="0" noProof="0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kern="1200" noProof="0" dirty="0">
                        <a:solidFill>
                          <a:schemeClr val="dk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kern="1200" noProof="0" dirty="0">
                        <a:solidFill>
                          <a:schemeClr val="dk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Encourage the use of </a:t>
                      </a:r>
                      <a:r>
                        <a:rPr lang="en-US" sz="1350" b="1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non-discriminatory sustainability considerations </a:t>
                      </a:r>
                      <a:r>
                        <a:rPr lang="en-US" sz="135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in </a:t>
                      </a:r>
                      <a:r>
                        <a:rPr lang="en-US" sz="1350" b="1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public procurement</a:t>
                      </a:r>
                      <a:r>
                        <a:rPr lang="en-US" sz="135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processes </a:t>
                      </a: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(Public Procurement)</a:t>
                      </a:r>
                      <a:endParaRPr lang="en-US" noProof="0" dirty="0">
                        <a:latin typeface="Garamond" panose="02020404030301010803" pitchFamily="18" charset="0"/>
                      </a:endParaRPr>
                    </a:p>
                    <a:p>
                      <a:endParaRPr lang="en-GB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00B0F0">
                        <a:alpha val="3327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>
                    <a:solidFill>
                      <a:srgbClr val="FFC000">
                        <a:alpha val="5444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434681"/>
                  </a:ext>
                </a:extLst>
              </a:tr>
              <a:tr h="163673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aramond" panose="02020404030301010803" pitchFamily="18" charset="0"/>
                        </a:rPr>
                        <a:t> </a:t>
                      </a:r>
                    </a:p>
                    <a:p>
                      <a:pPr algn="ctr"/>
                      <a:endParaRPr lang="en-GB" sz="1600" b="1" dirty="0"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en-GB" sz="1600" b="1" dirty="0">
                          <a:latin typeface="Garamond" panose="02020404030301010803" pitchFamily="18" charset="0"/>
                        </a:rPr>
                        <a:t>Implementation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b="0" kern="1200" noProof="0" dirty="0">
                        <a:solidFill>
                          <a:schemeClr val="dk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 Address </a:t>
                      </a:r>
                      <a:r>
                        <a:rPr lang="en-US" sz="1350" b="1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tariff and non-tariff barriers </a:t>
                      </a: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kern="1200" noProof="0" dirty="0">
                        <a:solidFill>
                          <a:schemeClr val="dk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7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 Promote the use of </a:t>
                      </a:r>
                      <a:r>
                        <a:rPr lang="en-US" sz="1350" b="1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international standards</a:t>
                      </a:r>
                      <a:r>
                        <a:rPr lang="en-US" sz="1350" kern="1200" noProof="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in environmental protection, resource efficiency and in renewable energy</a:t>
                      </a:r>
                      <a:endParaRPr lang="en-US" noProof="0" dirty="0">
                        <a:latin typeface="Garamond" panose="02020404030301010803" pitchFamily="18" charset="0"/>
                      </a:endParaRPr>
                    </a:p>
                  </a:txBody>
                  <a:tcPr>
                    <a:solidFill>
                      <a:srgbClr val="92D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>
                    <a:solidFill>
                      <a:srgbClr val="00B0F0">
                        <a:alpha val="3327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>
                    <a:solidFill>
                      <a:srgbClr val="FFC000">
                        <a:alpha val="5444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407754"/>
                  </a:ext>
                </a:extLst>
              </a:tr>
            </a:tbl>
          </a:graphicData>
        </a:graphic>
      </p:graphicFrame>
      <p:pic>
        <p:nvPicPr>
          <p:cNvPr id="6" name="Immagine 5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D7AFBE24-F2AD-B52C-3037-8173CB9FB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9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803822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testo 13">
            <a:extLst>
              <a:ext uri="{FF2B5EF4-FFF2-40B4-BE49-F238E27FC236}">
                <a16:creationId xmlns:a16="http://schemas.microsoft.com/office/drawing/2014/main" id="{DD9F1F68-8A62-31A8-7627-D717C5B5EBB0}"/>
              </a:ext>
            </a:extLst>
          </p:cNvPr>
          <p:cNvSpPr txBox="1">
            <a:spLocks/>
          </p:cNvSpPr>
          <p:nvPr/>
        </p:nvSpPr>
        <p:spPr>
          <a:xfrm>
            <a:off x="1202870" y="1172752"/>
            <a:ext cx="10501449" cy="8889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b="1" dirty="0">
                <a:latin typeface="Garamond" panose="02020404030301010803" pitchFamily="18" charset="0"/>
              </a:rPr>
              <a:t> </a:t>
            </a:r>
            <a:r>
              <a:rPr lang="en-GB" sz="2400" dirty="0">
                <a:latin typeface="Garamond" panose="02020404030301010803" pitchFamily="18" charset="0"/>
              </a:rPr>
              <a:t>EU FTAs contain chapters on </a:t>
            </a:r>
            <a:r>
              <a:rPr lang="en-GB" sz="2400" b="1" dirty="0">
                <a:latin typeface="Garamond" panose="02020404030301010803" pitchFamily="18" charset="0"/>
              </a:rPr>
              <a:t>Digital Trade </a:t>
            </a:r>
            <a:r>
              <a:rPr lang="en-GB" sz="2400" dirty="0">
                <a:latin typeface="Garamond" panose="02020404030301010803" pitchFamily="18" charset="0"/>
              </a:rPr>
              <a:t>since 2008 </a:t>
            </a:r>
            <a:r>
              <a:rPr lang="en-GB" sz="1800" dirty="0">
                <a:latin typeface="Garamond" panose="02020404030301010803" pitchFamily="18" charset="0"/>
              </a:rPr>
              <a:t>(EU – CARIFORUM FTA</a:t>
            </a:r>
            <a:r>
              <a:rPr lang="en-GB" sz="2400" dirty="0">
                <a:latin typeface="Garamond" panose="02020404030301010803" pitchFamily="18" charset="0"/>
              </a:rPr>
              <a:t>) but </a:t>
            </a:r>
            <a:r>
              <a:rPr lang="en-GB" sz="2400" b="1" dirty="0">
                <a:latin typeface="Garamond" panose="02020404030301010803" pitchFamily="18" charset="0"/>
              </a:rPr>
              <a:t>Artificial Intelligence </a:t>
            </a:r>
            <a:r>
              <a:rPr lang="en-GB" sz="2400" dirty="0">
                <a:latin typeface="Garamond" panose="02020404030301010803" pitchFamily="18" charset="0"/>
              </a:rPr>
              <a:t>(AI) is not addressed specifically (yet) in EU FTAs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latin typeface="Garamond" panose="02020404030301010803" pitchFamily="18" charset="0"/>
              </a:rPr>
              <a:t>-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EU-Singapore Digital Trade Agreement </a:t>
            </a:r>
            <a:r>
              <a:rPr lang="en-GB" sz="1800" dirty="0">
                <a:solidFill>
                  <a:srgbClr val="224993"/>
                </a:solidFill>
                <a:latin typeface="Garamond" panose="02020404030301010803" pitchFamily="18" charset="0"/>
              </a:rPr>
              <a:t>(ongoing negotiation)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, EU-New Zealand FTAs </a:t>
            </a:r>
            <a:r>
              <a:rPr lang="en-GB" sz="1800" dirty="0">
                <a:solidFill>
                  <a:srgbClr val="224993"/>
                </a:solidFill>
                <a:latin typeface="Garamond" panose="02020404030301010803" pitchFamily="18" charset="0"/>
              </a:rPr>
              <a:t>(signed July 2023),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EU-Australia FTA </a:t>
            </a:r>
            <a:r>
              <a:rPr lang="en-GB" sz="1800" dirty="0">
                <a:solidFill>
                  <a:srgbClr val="224993"/>
                </a:solidFill>
                <a:latin typeface="Garamond" panose="02020404030301010803" pitchFamily="18" charset="0"/>
              </a:rPr>
              <a:t>(ongoing negotiation)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silent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on the matter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AI replacement of human-led work activities tends to lead to </a:t>
            </a:r>
            <a:r>
              <a:rPr lang="en-GB" sz="2400" b="1" dirty="0">
                <a:latin typeface="Garamond" panose="02020404030301010803" pitchFamily="18" charset="0"/>
              </a:rPr>
              <a:t>job displacement </a:t>
            </a:r>
            <a:r>
              <a:rPr lang="en-GB" sz="2400" dirty="0">
                <a:latin typeface="Garamond" panose="02020404030301010803" pitchFamily="18" charset="0"/>
              </a:rPr>
              <a:t>effects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1600" dirty="0">
                <a:solidFill>
                  <a:srgbClr val="224993"/>
                </a:solidFill>
                <a:latin typeface="Garamond" panose="02020404030301010803" pitchFamily="18" charset="0"/>
              </a:rPr>
              <a:t>-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Right to regulate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provision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: add labour standards and employment concerns as legitimate policy objectives</a:t>
            </a:r>
            <a:endParaRPr lang="en-GB" sz="20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 AI and tech advancements favour the </a:t>
            </a:r>
            <a:r>
              <a:rPr lang="en-GB" sz="2400" i="1" dirty="0" err="1">
                <a:latin typeface="Garamond" panose="02020404030301010803" pitchFamily="18" charset="0"/>
              </a:rPr>
              <a:t>gigification</a:t>
            </a:r>
            <a:r>
              <a:rPr lang="en-GB" sz="2400" dirty="0">
                <a:latin typeface="Garamond" panose="02020404030301010803" pitchFamily="18" charset="0"/>
              </a:rPr>
              <a:t> of work, which in turn has a detrimental effect on labour standards </a:t>
            </a:r>
            <a:r>
              <a:rPr lang="en-GB" sz="2000" dirty="0">
                <a:latin typeface="Garamond" panose="02020404030301010803" pitchFamily="18" charset="0"/>
              </a:rPr>
              <a:t>(e.g., freedom of association, collective bargaining)</a:t>
            </a:r>
            <a:endParaRPr lang="en-GB" sz="2400" dirty="0">
              <a:latin typeface="Garamond" panose="02020404030301010803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- Considering  the introduction of a ‘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digital workers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’ article in case of cross-border situations, regulating access to social protection, working conditions, obligations on platforms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- Labour standards for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traditional jobs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vs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modern jobs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sz="2400" b="1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sz="2400" b="1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sz="2400" b="1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014411-E092-D92C-37B5-35371A556C46}"/>
              </a:ext>
            </a:extLst>
          </p:cNvPr>
          <p:cNvSpPr txBox="1"/>
          <p:nvPr/>
        </p:nvSpPr>
        <p:spPr>
          <a:xfrm>
            <a:off x="1256452" y="129092"/>
            <a:ext cx="107787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Garamond" panose="02020404030301010803" pitchFamily="18" charset="0"/>
              </a:rPr>
              <a:t>Social Sustainable Development beyond TSDCs through Labour Standards: </a:t>
            </a:r>
          </a:p>
          <a:p>
            <a:r>
              <a:rPr lang="en-GB" sz="2000" b="1" dirty="0">
                <a:latin typeface="Garamond" panose="02020404030301010803" pitchFamily="18" charset="0"/>
              </a:rPr>
              <a:t>DIGITAL TRADE CHAPTERS</a:t>
            </a:r>
          </a:p>
          <a:p>
            <a:endParaRPr lang="en-GB" sz="2000" b="1" dirty="0">
              <a:latin typeface="Garamond" panose="02020404030301010803" pitchFamily="18" charset="0"/>
            </a:endParaRPr>
          </a:p>
          <a:p>
            <a:endParaRPr lang="en-GB" sz="2000" dirty="0">
              <a:latin typeface="Garamond" panose="02020404030301010803" pitchFamily="18" charset="0"/>
            </a:endParaRPr>
          </a:p>
        </p:txBody>
      </p:sp>
      <p:pic>
        <p:nvPicPr>
          <p:cNvPr id="4" name="Immagine 3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7391D880-302C-6B56-F10B-FF394A818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56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803822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testo 13">
            <a:extLst>
              <a:ext uri="{FF2B5EF4-FFF2-40B4-BE49-F238E27FC236}">
                <a16:creationId xmlns:a16="http://schemas.microsoft.com/office/drawing/2014/main" id="{DD9F1F68-8A62-31A8-7627-D717C5B5EBB0}"/>
              </a:ext>
            </a:extLst>
          </p:cNvPr>
          <p:cNvSpPr txBox="1">
            <a:spLocks/>
          </p:cNvSpPr>
          <p:nvPr/>
        </p:nvSpPr>
        <p:spPr>
          <a:xfrm>
            <a:off x="1202869" y="1093702"/>
            <a:ext cx="10486619" cy="59721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b="1" dirty="0">
                <a:latin typeface="Garamond" panose="02020404030301010803" pitchFamily="18" charset="0"/>
              </a:rPr>
              <a:t> </a:t>
            </a:r>
            <a:r>
              <a:rPr lang="en-GB" sz="2400" dirty="0">
                <a:latin typeface="Garamond" panose="02020404030301010803" pitchFamily="18" charset="0"/>
              </a:rPr>
              <a:t>The New Action Plan proposes to “encourage the use of non-discriminatory sustainability considerations in public procurement processes”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latin typeface="Garamond" panose="02020404030301010803" pitchFamily="18" charset="0"/>
              </a:rPr>
              <a:t>-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…but it does not provide examples on the implementation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- An emerging change of approach comparing EU-Singapore FTA and EU-Viet Nam FTA </a:t>
            </a:r>
            <a:r>
              <a:rPr lang="en-GB" sz="1800" dirty="0">
                <a:solidFill>
                  <a:srgbClr val="224993"/>
                </a:solidFill>
                <a:latin typeface="Garamond" panose="02020404030301010803" pitchFamily="18" charset="0"/>
              </a:rPr>
              <a:t>(2019)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vs EU-New Zealand FTA </a:t>
            </a:r>
            <a:r>
              <a:rPr lang="en-GB" sz="1800" dirty="0">
                <a:solidFill>
                  <a:srgbClr val="224993"/>
                </a:solidFill>
                <a:latin typeface="Garamond" panose="02020404030301010803" pitchFamily="18" charset="0"/>
              </a:rPr>
              <a:t>(signed July 2023)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Parties </a:t>
            </a:r>
            <a:r>
              <a:rPr lang="en-GB" sz="2400" b="1" i="1" dirty="0">
                <a:latin typeface="Garamond" panose="02020404030301010803" pitchFamily="18" charset="0"/>
              </a:rPr>
              <a:t>may</a:t>
            </a:r>
            <a:r>
              <a:rPr lang="en-GB" sz="2400" b="1" dirty="0">
                <a:latin typeface="Garamond" panose="02020404030301010803" pitchFamily="18" charset="0"/>
              </a:rPr>
              <a:t> allow </a:t>
            </a:r>
            <a:r>
              <a:rPr lang="en-GB" sz="2400" dirty="0">
                <a:latin typeface="Garamond" panose="02020404030301010803" pitchFamily="18" charset="0"/>
              </a:rPr>
              <a:t>procuring entities to include environmental, social and </a:t>
            </a:r>
            <a:r>
              <a:rPr lang="en-GB" sz="2400" b="1" dirty="0">
                <a:latin typeface="Garamond" panose="02020404030301010803" pitchFamily="18" charset="0"/>
              </a:rPr>
              <a:t>labour considerations</a:t>
            </a:r>
            <a:r>
              <a:rPr lang="en-GB" sz="2400" dirty="0">
                <a:latin typeface="Garamond" panose="02020404030301010803" pitchFamily="18" charset="0"/>
              </a:rPr>
              <a:t>, </a:t>
            </a:r>
            <a:r>
              <a:rPr lang="en-GB" sz="2400" i="1" dirty="0">
                <a:latin typeface="Garamond" panose="02020404030301010803" pitchFamily="18" charset="0"/>
              </a:rPr>
              <a:t>provided that</a:t>
            </a:r>
            <a:r>
              <a:rPr lang="en-GB" sz="2400" dirty="0">
                <a:latin typeface="Garamond" panose="02020404030301010803" pitchFamily="18" charset="0"/>
              </a:rPr>
              <a:t> they are </a:t>
            </a:r>
            <a:r>
              <a:rPr lang="en-GB" sz="2400" b="1" dirty="0">
                <a:latin typeface="Garamond" panose="02020404030301010803" pitchFamily="18" charset="0"/>
              </a:rPr>
              <a:t>non-discriminatory</a:t>
            </a:r>
            <a:r>
              <a:rPr lang="en-GB" sz="2400" dirty="0">
                <a:latin typeface="Garamond" panose="02020404030301010803" pitchFamily="18" charset="0"/>
              </a:rPr>
              <a:t> </a:t>
            </a:r>
            <a:r>
              <a:rPr lang="en-GB" sz="1600" dirty="0">
                <a:latin typeface="Garamond" panose="02020404030301010803" pitchFamily="18" charset="0"/>
              </a:rPr>
              <a:t>(art.14.2(5)(i)), EU-New Zealand FTA)</a:t>
            </a:r>
            <a:endParaRPr lang="en-GB" sz="2400" dirty="0">
              <a:latin typeface="Garamond" panose="02020404030301010803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- A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non-mandatory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provision with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no reciprocity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required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- The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non-discrimination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limit: avoid disguised restrictions to trade or (unvoluntary) avoid sustainable considerations to matter?</a:t>
            </a:r>
            <a:endParaRPr lang="en-GB" dirty="0">
              <a:solidFill>
                <a:srgbClr val="224993"/>
              </a:solidFill>
              <a:latin typeface="Garamond" panose="02020404030301010803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- It could be useful to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further define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what ‘labour considerations’ are legitimate to prevent discriminatory practice, </a:t>
            </a:r>
            <a:r>
              <a:rPr lang="en-GB" sz="2000" dirty="0" err="1">
                <a:solidFill>
                  <a:srgbClr val="224993"/>
                </a:solidFill>
                <a:latin typeface="Garamond" panose="02020404030301010803" pitchFamily="18" charset="0"/>
              </a:rPr>
              <a:t>e.g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: bidding companies to provide information on labour practices, compliance with labour standards, promotion of gender balance within their employees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sz="24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1EE7CE1-A3C5-9C8C-14D8-0188DD49956A}"/>
              </a:ext>
            </a:extLst>
          </p:cNvPr>
          <p:cNvSpPr txBox="1"/>
          <p:nvPr/>
        </p:nvSpPr>
        <p:spPr>
          <a:xfrm>
            <a:off x="1256452" y="129092"/>
            <a:ext cx="107787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Garamond" panose="02020404030301010803" pitchFamily="18" charset="0"/>
              </a:rPr>
              <a:t>Social Sustainable Development beyond TSDCs through Labour Standards: </a:t>
            </a:r>
          </a:p>
          <a:p>
            <a:r>
              <a:rPr lang="en-GB" sz="2000" b="1" dirty="0">
                <a:latin typeface="Garamond" panose="02020404030301010803" pitchFamily="18" charset="0"/>
              </a:rPr>
              <a:t>PUBLIC PROCUREMENT CHAPTERS</a:t>
            </a:r>
          </a:p>
          <a:p>
            <a:endParaRPr lang="en-GB" sz="2000" b="1" dirty="0">
              <a:latin typeface="Garamond" panose="02020404030301010803" pitchFamily="18" charset="0"/>
            </a:endParaRPr>
          </a:p>
          <a:p>
            <a:endParaRPr lang="en-GB" sz="2000" dirty="0">
              <a:latin typeface="Garamond" panose="02020404030301010803" pitchFamily="18" charset="0"/>
            </a:endParaRPr>
          </a:p>
        </p:txBody>
      </p:sp>
      <p:pic>
        <p:nvPicPr>
          <p:cNvPr id="6" name="Immagine 5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215215B6-EC50-00B1-2ED2-408873C40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96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803822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testo 13">
            <a:extLst>
              <a:ext uri="{FF2B5EF4-FFF2-40B4-BE49-F238E27FC236}">
                <a16:creationId xmlns:a16="http://schemas.microsoft.com/office/drawing/2014/main" id="{DD9F1F68-8A62-31A8-7627-D717C5B5EBB0}"/>
              </a:ext>
            </a:extLst>
          </p:cNvPr>
          <p:cNvSpPr txBox="1">
            <a:spLocks/>
          </p:cNvSpPr>
          <p:nvPr/>
        </p:nvSpPr>
        <p:spPr>
          <a:xfrm>
            <a:off x="1256452" y="1036084"/>
            <a:ext cx="10447868" cy="56200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 A policy priority with both the potential to go unread or to represent a paradigmatic shift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 How the EU and its trade partners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legally implement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the policy priority into the FTAs will be crucial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sz="20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 The need for a </a:t>
            </a:r>
            <a:r>
              <a:rPr lang="en-GB" sz="2400" b="1" dirty="0">
                <a:latin typeface="Garamond" panose="02020404030301010803" pitchFamily="18" charset="0"/>
              </a:rPr>
              <a:t>global strategy </a:t>
            </a:r>
            <a:r>
              <a:rPr lang="en-GB" sz="2400" dirty="0">
                <a:latin typeface="Garamond" panose="02020404030301010803" pitchFamily="18" charset="0"/>
              </a:rPr>
              <a:t>on several levels: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latin typeface="Garamond" panose="02020404030301010803" pitchFamily="18" charset="0"/>
              </a:rPr>
              <a:t>-</a:t>
            </a:r>
            <a:r>
              <a:rPr lang="en-GB" sz="2000" dirty="0">
                <a:latin typeface="Garamond" panose="02020404030301010803" pitchFamily="18" charset="0"/>
              </a:rPr>
              <a:t>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The different treatment between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social and environmental concerns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is in contrast with the very essence of the New Action plan: environmental and social concerns to be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addressed together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Mainstream sustainability will require to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harmonize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TSDCs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with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other FTAs chapters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Reconcile the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promotional role 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of the EU FTAs with tangible </a:t>
            </a: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efforts to protect</a:t>
            </a:r>
            <a:r>
              <a:rPr lang="en-GB" sz="2000" dirty="0">
                <a:solidFill>
                  <a:srgbClr val="224993"/>
                </a:solidFill>
                <a:latin typeface="Garamond" panose="02020404030301010803" pitchFamily="18" charset="0"/>
              </a:rPr>
              <a:t> and enhance labour standards starting from the EU FTAs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sz="2400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en-GB" sz="2400" dirty="0">
                <a:latin typeface="Garamond" panose="02020404030301010803" pitchFamily="18" charset="0"/>
              </a:rPr>
              <a:t>The compelling need to define the </a:t>
            </a:r>
            <a:r>
              <a:rPr lang="en-GB" sz="2400" b="1" i="1" dirty="0">
                <a:latin typeface="Garamond" panose="02020404030301010803" pitchFamily="18" charset="0"/>
              </a:rPr>
              <a:t>legal value </a:t>
            </a:r>
            <a:r>
              <a:rPr lang="en-GB" sz="2400" dirty="0">
                <a:latin typeface="Garamond" panose="02020404030301010803" pitchFamily="18" charset="0"/>
              </a:rPr>
              <a:t>of Sustainable Development in ITL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2000" b="1" dirty="0">
                <a:solidFill>
                  <a:srgbClr val="224993"/>
                </a:solidFill>
                <a:latin typeface="Garamond" panose="02020404030301010803" pitchFamily="18" charset="0"/>
              </a:rPr>
              <a:t>- The more mainstreamed it gets.. the more legal value achieves?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sz="2400" b="1" dirty="0"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  <a:p>
            <a:pPr marL="457200" indent="-457200">
              <a:lnSpc>
                <a:spcPct val="100000"/>
              </a:lnSpc>
            </a:pPr>
            <a:endParaRPr lang="en-GB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4014411-E092-D92C-37B5-35371A556C46}"/>
              </a:ext>
            </a:extLst>
          </p:cNvPr>
          <p:cNvSpPr txBox="1"/>
          <p:nvPr/>
        </p:nvSpPr>
        <p:spPr>
          <a:xfrm>
            <a:off x="1256452" y="201856"/>
            <a:ext cx="10778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Garamond" panose="02020404030301010803" pitchFamily="18" charset="0"/>
              </a:rPr>
              <a:t>CONCLUSION: Mainstream sustainability beyond TSDCs, work in progress</a:t>
            </a:r>
            <a:endParaRPr lang="en-GB" sz="2000" dirty="0">
              <a:latin typeface="Garamond" panose="02020404030301010803" pitchFamily="18" charset="0"/>
            </a:endParaRPr>
          </a:p>
        </p:txBody>
      </p:sp>
      <p:pic>
        <p:nvPicPr>
          <p:cNvPr id="4" name="Immagine 3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E15D44C3-6D2F-75ED-3061-C23AABCBF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46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ADB8933B-0480-4262-FA9C-7BDCF1AF8B00}"/>
              </a:ext>
            </a:extLst>
          </p:cNvPr>
          <p:cNvCxnSpPr>
            <a:cxnSpLocks/>
          </p:cNvCxnSpPr>
          <p:nvPr/>
        </p:nvCxnSpPr>
        <p:spPr>
          <a:xfrm>
            <a:off x="942383" y="0"/>
            <a:ext cx="0" cy="685800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082B2728-6520-C10F-D54E-7CF7DF38FEF8}"/>
              </a:ext>
            </a:extLst>
          </p:cNvPr>
          <p:cNvCxnSpPr>
            <a:cxnSpLocks/>
          </p:cNvCxnSpPr>
          <p:nvPr/>
        </p:nvCxnSpPr>
        <p:spPr>
          <a:xfrm flipH="1">
            <a:off x="0" y="6224908"/>
            <a:ext cx="12192000" cy="0"/>
          </a:xfrm>
          <a:prstGeom prst="line">
            <a:avLst/>
          </a:prstGeom>
          <a:ln w="38100">
            <a:solidFill>
              <a:srgbClr val="034C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magine 13" descr="Immagine che contiene Carattere, Elementi grafici, testo, grafica&#10;&#10;Descrizione generata automaticamente">
            <a:extLst>
              <a:ext uri="{FF2B5EF4-FFF2-40B4-BE49-F238E27FC236}">
                <a16:creationId xmlns:a16="http://schemas.microsoft.com/office/drawing/2014/main" id="{DD7DB6D8-3085-1F1E-4963-8CF910E5E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87212" y="2910675"/>
            <a:ext cx="1934659" cy="403558"/>
          </a:xfrm>
          <a:prstGeom prst="rect">
            <a:avLst/>
          </a:prstGeom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8B42EFC-17C7-FC69-E9A7-D24FBABBAA79}"/>
              </a:ext>
            </a:extLst>
          </p:cNvPr>
          <p:cNvSpPr txBox="1"/>
          <p:nvPr/>
        </p:nvSpPr>
        <p:spPr>
          <a:xfrm>
            <a:off x="1034026" y="4902629"/>
            <a:ext cx="10778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Garamond" panose="02020404030301010803" pitchFamily="18" charset="0"/>
              </a:rPr>
              <a:t>Ilaria Colombo</a:t>
            </a:r>
            <a:endParaRPr lang="en-US" sz="1600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  <a:hlinkClick r:id="rId3"/>
              </a:rPr>
              <a:t>ilaria.colombo2@phd.unibocconi.it</a:t>
            </a:r>
            <a:r>
              <a:rPr lang="en-US" sz="16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endParaRPr lang="en-GB" sz="16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2097EB9-0F8A-FE22-9F08-E37F8146824F}"/>
              </a:ext>
            </a:extLst>
          </p:cNvPr>
          <p:cNvSpPr txBox="1"/>
          <p:nvPr/>
        </p:nvSpPr>
        <p:spPr>
          <a:xfrm>
            <a:off x="942383" y="6224908"/>
            <a:ext cx="10778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Garamond" panose="02020404030301010803" pitchFamily="18" charset="0"/>
              </a:rPr>
              <a:t>Sustainable Development as Fundamental Pillar of Economic Governance and Public Affairs</a:t>
            </a:r>
          </a:p>
          <a:p>
            <a:r>
              <a:rPr lang="en-GB" sz="1600" dirty="0">
                <a:latin typeface="Garamond" panose="02020404030301010803" pitchFamily="18" charset="0"/>
              </a:rPr>
              <a:t>9</a:t>
            </a:r>
            <a:r>
              <a:rPr lang="en-GB" sz="1600" baseline="30000" dirty="0">
                <a:latin typeface="Garamond" panose="02020404030301010803" pitchFamily="18" charset="0"/>
              </a:rPr>
              <a:t>th</a:t>
            </a:r>
            <a:r>
              <a:rPr lang="en-GB" sz="1600" dirty="0">
                <a:latin typeface="Garamond" panose="02020404030301010803" pitchFamily="18" charset="0"/>
              </a:rPr>
              <a:t> – 10</a:t>
            </a:r>
            <a:r>
              <a:rPr lang="en-GB" sz="1600" baseline="30000" dirty="0">
                <a:latin typeface="Garamond" panose="02020404030301010803" pitchFamily="18" charset="0"/>
              </a:rPr>
              <a:t>th</a:t>
            </a:r>
            <a:r>
              <a:rPr lang="en-GB" sz="1600" dirty="0">
                <a:latin typeface="Garamond" panose="02020404030301010803" pitchFamily="18" charset="0"/>
              </a:rPr>
              <a:t> November, Ravenna</a:t>
            </a:r>
          </a:p>
        </p:txBody>
      </p:sp>
      <p:pic>
        <p:nvPicPr>
          <p:cNvPr id="3" name="Immagine 2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42200CB9-A577-E58B-9069-71A24676C6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3514" y="741564"/>
            <a:ext cx="2359818" cy="2359818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B1A4AD-4AD7-F2C3-47E0-835F2714A1F7}"/>
              </a:ext>
            </a:extLst>
          </p:cNvPr>
          <p:cNvSpPr txBox="1"/>
          <p:nvPr/>
        </p:nvSpPr>
        <p:spPr>
          <a:xfrm>
            <a:off x="1047194" y="3756618"/>
            <a:ext cx="10778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224993"/>
                </a:solidFill>
                <a:latin typeface="Garamond" panose="02020404030301010803" pitchFamily="18" charset="0"/>
              </a:rPr>
              <a:t>Thank you for your kind attention</a:t>
            </a:r>
          </a:p>
        </p:txBody>
      </p:sp>
    </p:spTree>
    <p:extLst>
      <p:ext uri="{BB962C8B-B14F-4D97-AF65-F5344CB8AC3E}">
        <p14:creationId xmlns:p14="http://schemas.microsoft.com/office/powerpoint/2010/main" val="42035747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818</Words>
  <Application>Microsoft Macintosh PowerPoint</Application>
  <PresentationFormat>Widescreen</PresentationFormat>
  <Paragraphs>101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Ilaria Colombo</dc:creator>
  <cp:lastModifiedBy>Ilaria Colombo</cp:lastModifiedBy>
  <cp:revision>7</cp:revision>
  <dcterms:created xsi:type="dcterms:W3CDTF">2023-11-06T12:41:33Z</dcterms:created>
  <dcterms:modified xsi:type="dcterms:W3CDTF">2023-11-08T18:49:40Z</dcterms:modified>
</cp:coreProperties>
</file>